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4"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1189737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6E8EF7-777B-4496-BE81-BEB8C2CE891F}" type="datetimeFigureOut">
              <a:rPr lang="en-IN" smtClean="0"/>
              <a:t>10-02-2022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2761695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2437843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07701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2338279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2188443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2782196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3780948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1997595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3720430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1961049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6E8EF7-777B-4496-BE81-BEB8C2CE891F}" type="datetimeFigureOut">
              <a:rPr lang="en-IN" smtClean="0"/>
              <a:t>10-02-2022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3889099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6E8EF7-777B-4496-BE81-BEB8C2CE891F}" type="datetimeFigureOut">
              <a:rPr lang="en-IN" smtClean="0"/>
              <a:t>10-02-2022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1355504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173431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6021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7D6E8EF7-777B-4496-BE81-BEB8C2CE891F}" type="datetimeFigureOut">
              <a:rPr lang="en-IN" smtClean="0"/>
              <a:t>10-02-2022</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1984719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6E8EF7-777B-4496-BE81-BEB8C2CE891F}" type="datetimeFigureOut">
              <a:rPr lang="en-IN" smtClean="0"/>
              <a:t>10-02-2022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1D63B98-5EE4-4366-8AFC-EF773B163FF3}" type="slidenum">
              <a:rPr lang="en-IN" smtClean="0"/>
              <a:t>‹#›</a:t>
            </a:fld>
            <a:endParaRPr lang="en-IN"/>
          </a:p>
        </p:txBody>
      </p:sp>
    </p:spTree>
    <p:extLst>
      <p:ext uri="{BB962C8B-B14F-4D97-AF65-F5344CB8AC3E}">
        <p14:creationId xmlns:p14="http://schemas.microsoft.com/office/powerpoint/2010/main" val="3442253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D6E8EF7-777B-4496-BE81-BEB8C2CE891F}" type="datetimeFigureOut">
              <a:rPr lang="en-IN" smtClean="0"/>
              <a:t>10-02-2022</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D63B98-5EE4-4366-8AFC-EF773B163FF3}" type="slidenum">
              <a:rPr lang="en-IN" smtClean="0"/>
              <a:t>‹#›</a:t>
            </a:fld>
            <a:endParaRPr lang="en-IN"/>
          </a:p>
        </p:txBody>
      </p:sp>
    </p:spTree>
    <p:extLst>
      <p:ext uri="{BB962C8B-B14F-4D97-AF65-F5344CB8AC3E}">
        <p14:creationId xmlns:p14="http://schemas.microsoft.com/office/powerpoint/2010/main" val="3130555409"/>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image" Target="../media/image10.jpg"/><Relationship Id="rId5" Type="http://schemas.openxmlformats.org/officeDocument/2006/relationships/image" Target="../media/image9.png"/><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96C1-2A56-479E-9DFD-62652B3EE90F}"/>
              </a:ext>
            </a:extLst>
          </p:cNvPr>
          <p:cNvSpPr>
            <a:spLocks noGrp="1"/>
          </p:cNvSpPr>
          <p:nvPr>
            <p:ph type="ctrTitle"/>
          </p:nvPr>
        </p:nvSpPr>
        <p:spPr>
          <a:xfrm>
            <a:off x="281395" y="3965510"/>
            <a:ext cx="2405821" cy="811871"/>
          </a:xfrm>
        </p:spPr>
        <p:txBody>
          <a:bodyPr/>
          <a:lstStyle/>
          <a:p>
            <a:r>
              <a:rPr lang="en-US" dirty="0"/>
              <a:t> </a:t>
            </a:r>
            <a:endParaRPr lang="en-IN" dirty="0"/>
          </a:p>
        </p:txBody>
      </p:sp>
      <p:sp>
        <p:nvSpPr>
          <p:cNvPr id="3" name="Subtitle 2">
            <a:extLst>
              <a:ext uri="{FF2B5EF4-FFF2-40B4-BE49-F238E27FC236}">
                <a16:creationId xmlns:a16="http://schemas.microsoft.com/office/drawing/2014/main" id="{8209C582-CD1E-442F-8A87-3AD57D36DE7B}"/>
              </a:ext>
            </a:extLst>
          </p:cNvPr>
          <p:cNvSpPr>
            <a:spLocks noGrp="1"/>
          </p:cNvSpPr>
          <p:nvPr>
            <p:ph type="subTitle" idx="1"/>
          </p:nvPr>
        </p:nvSpPr>
        <p:spPr>
          <a:xfrm>
            <a:off x="3853544" y="289249"/>
            <a:ext cx="4599991" cy="914400"/>
          </a:xfrm>
        </p:spPr>
        <p:txBody>
          <a:bodyPr>
            <a:normAutofit fontScale="25000" lnSpcReduction="20000"/>
          </a:bodyPr>
          <a:lstStyle/>
          <a:p>
            <a:pPr algn="ctr">
              <a:lnSpc>
                <a:spcPct val="107000"/>
              </a:lnSpc>
              <a:spcAft>
                <a:spcPts val="800"/>
              </a:spcAft>
            </a:pPr>
            <a:r>
              <a:rPr lang="en-IN" sz="640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AIRDROP DELIVERY</a:t>
            </a:r>
            <a:endParaRPr lang="en-IN" sz="6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IN" sz="6400" dirty="0">
                <a:solidFill>
                  <a:schemeClr val="tx1"/>
                </a:solidFill>
                <a:effectLst/>
                <a:latin typeface="Arial Rounded MT Bold" panose="020F0704030504030204" pitchFamily="34" charset="0"/>
                <a:ea typeface="Calibri" panose="020F0502020204030204" pitchFamily="34" charset="0"/>
                <a:cs typeface="Times New Roman" panose="02020603050405020304" pitchFamily="18" charset="0"/>
              </a:rPr>
              <a:t>READY TO REACH ,IN FEW MINUTES </a:t>
            </a:r>
            <a:endParaRPr lang="en-IN" sz="6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IN" sz="180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 </a:t>
            </a:r>
            <a:endPar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sz="1800" b="1" dirty="0">
              <a:solidFill>
                <a:schemeClr val="tx1"/>
              </a:solidFill>
            </a:endParaRPr>
          </a:p>
        </p:txBody>
      </p:sp>
      <p:pic>
        <p:nvPicPr>
          <p:cNvPr id="7" name="Picture 6">
            <a:extLst>
              <a:ext uri="{FF2B5EF4-FFF2-40B4-BE49-F238E27FC236}">
                <a16:creationId xmlns:a16="http://schemas.microsoft.com/office/drawing/2014/main" id="{DF3A4065-5A14-4349-8682-7696FB12DB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3544" y="2413886"/>
            <a:ext cx="3844764" cy="2363495"/>
          </a:xfrm>
          <a:prstGeom prst="rect">
            <a:avLst/>
          </a:prstGeom>
        </p:spPr>
      </p:pic>
      <p:pic>
        <p:nvPicPr>
          <p:cNvPr id="9" name="Picture 8">
            <a:extLst>
              <a:ext uri="{FF2B5EF4-FFF2-40B4-BE49-F238E27FC236}">
                <a16:creationId xmlns:a16="http://schemas.microsoft.com/office/drawing/2014/main" id="{9E6E7386-ECD9-4C1F-B716-8D46E996068D}"/>
              </a:ext>
            </a:extLst>
          </p:cNvPr>
          <p:cNvPicPr>
            <a:picLocks noChangeAspect="1"/>
          </p:cNvPicPr>
          <p:nvPr/>
        </p:nvPicPr>
        <p:blipFill rotWithShape="1">
          <a:blip r:embed="rId3">
            <a:extLst>
              <a:ext uri="{28A0092B-C50C-407E-A947-70E740481C1C}">
                <a14:useLocalDpi xmlns:a14="http://schemas.microsoft.com/office/drawing/2010/main" val="0"/>
              </a:ext>
            </a:extLst>
          </a:blip>
          <a:srcRect b="8727"/>
          <a:stretch/>
        </p:blipFill>
        <p:spPr>
          <a:xfrm>
            <a:off x="178286" y="1247642"/>
            <a:ext cx="3453816" cy="2181358"/>
          </a:xfrm>
          <a:prstGeom prst="rect">
            <a:avLst/>
          </a:prstGeom>
        </p:spPr>
      </p:pic>
      <p:pic>
        <p:nvPicPr>
          <p:cNvPr id="15" name="Picture 14">
            <a:extLst>
              <a:ext uri="{FF2B5EF4-FFF2-40B4-BE49-F238E27FC236}">
                <a16:creationId xmlns:a16="http://schemas.microsoft.com/office/drawing/2014/main" id="{AEB92B60-0ED2-40B2-9AA0-3528A53C01D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19750" y="3429000"/>
            <a:ext cx="3990855" cy="2484677"/>
          </a:xfrm>
          <a:prstGeom prst="rect">
            <a:avLst/>
          </a:prstGeom>
        </p:spPr>
      </p:pic>
      <p:pic>
        <p:nvPicPr>
          <p:cNvPr id="17" name="Picture 16">
            <a:extLst>
              <a:ext uri="{FF2B5EF4-FFF2-40B4-BE49-F238E27FC236}">
                <a16:creationId xmlns:a16="http://schemas.microsoft.com/office/drawing/2014/main" id="{D0DB36B9-3A93-4715-8375-1E9A71035E8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8125" y="333375"/>
            <a:ext cx="11715750" cy="6191250"/>
          </a:xfrm>
          <a:prstGeom prst="rect">
            <a:avLst/>
          </a:prstGeom>
        </p:spPr>
      </p:pic>
      <p:pic>
        <p:nvPicPr>
          <p:cNvPr id="19" name="Picture 18">
            <a:extLst>
              <a:ext uri="{FF2B5EF4-FFF2-40B4-BE49-F238E27FC236}">
                <a16:creationId xmlns:a16="http://schemas.microsoft.com/office/drawing/2014/main" id="{4B44EF47-F236-4B02-823B-DFB4256980B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8125" y="4161129"/>
            <a:ext cx="2449091" cy="2363496"/>
          </a:xfrm>
          <a:prstGeom prst="rect">
            <a:avLst/>
          </a:prstGeom>
        </p:spPr>
      </p:pic>
      <p:pic>
        <p:nvPicPr>
          <p:cNvPr id="21" name="Picture 20">
            <a:extLst>
              <a:ext uri="{FF2B5EF4-FFF2-40B4-BE49-F238E27FC236}">
                <a16:creationId xmlns:a16="http://schemas.microsoft.com/office/drawing/2014/main" id="{A6C7E19F-AC03-4518-8DEE-809B92BF34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2433" y="6119054"/>
            <a:ext cx="10151706" cy="607042"/>
          </a:xfrm>
          <a:prstGeom prst="rect">
            <a:avLst/>
          </a:prstGeom>
        </p:spPr>
      </p:pic>
      <p:pic>
        <p:nvPicPr>
          <p:cNvPr id="22" name="Picture 21">
            <a:extLst>
              <a:ext uri="{FF2B5EF4-FFF2-40B4-BE49-F238E27FC236}">
                <a16:creationId xmlns:a16="http://schemas.microsoft.com/office/drawing/2014/main" id="{6407FB1A-7CC2-4C28-8BF4-026EABC9E6B1}"/>
              </a:ext>
            </a:extLst>
          </p:cNvPr>
          <p:cNvPicPr>
            <a:picLocks noChangeAspect="1"/>
          </p:cNvPicPr>
          <p:nvPr/>
        </p:nvPicPr>
        <p:blipFill rotWithShape="1">
          <a:blip r:embed="rId6">
            <a:extLst>
              <a:ext uri="{28A0092B-C50C-407E-A947-70E740481C1C}">
                <a14:useLocalDpi xmlns:a14="http://schemas.microsoft.com/office/drawing/2010/main" val="0"/>
              </a:ext>
            </a:extLst>
          </a:blip>
          <a:srcRect l="22313" t="22762" r="32856" b="34738"/>
          <a:stretch/>
        </p:blipFill>
        <p:spPr>
          <a:xfrm>
            <a:off x="8080311" y="82616"/>
            <a:ext cx="942392" cy="861707"/>
          </a:xfrm>
          <a:prstGeom prst="rect">
            <a:avLst/>
          </a:prstGeom>
        </p:spPr>
      </p:pic>
    </p:spTree>
    <p:extLst>
      <p:ext uri="{BB962C8B-B14F-4D97-AF65-F5344CB8AC3E}">
        <p14:creationId xmlns:p14="http://schemas.microsoft.com/office/powerpoint/2010/main" val="36255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645E691-0C5E-4F9E-BED4-DBCE8DE40077}"/>
              </a:ext>
            </a:extLst>
          </p:cNvPr>
          <p:cNvSpPr>
            <a:spLocks noGrp="1"/>
          </p:cNvSpPr>
          <p:nvPr>
            <p:ph type="title"/>
          </p:nvPr>
        </p:nvSpPr>
        <p:spPr>
          <a:xfrm>
            <a:off x="646111" y="452717"/>
            <a:ext cx="9404723" cy="5957413"/>
          </a:xfrm>
        </p:spPr>
        <p:txBody>
          <a:bodyPr/>
          <a:lstStyle/>
          <a:p>
            <a:r>
              <a:rPr lang="en-US" sz="2800" b="1" dirty="0"/>
              <a:t>BRAND     –       AIRDROP DELIVERY</a:t>
            </a:r>
            <a:br>
              <a:rPr lang="en-US" sz="2800" b="1" dirty="0"/>
            </a:br>
            <a:br>
              <a:rPr lang="en-US" sz="2800" b="1" dirty="0"/>
            </a:br>
            <a:r>
              <a:rPr lang="en-US" sz="2800" b="1" dirty="0"/>
              <a:t>LOGO       - </a:t>
            </a:r>
            <a:br>
              <a:rPr lang="en-US" sz="2800" b="1" dirty="0"/>
            </a:br>
            <a:br>
              <a:rPr lang="en-US" sz="2800" b="1" dirty="0"/>
            </a:br>
            <a:br>
              <a:rPr lang="en-US" sz="2800" b="1" dirty="0"/>
            </a:br>
            <a:br>
              <a:rPr lang="en-US" sz="2800" b="1" dirty="0"/>
            </a:br>
            <a:br>
              <a:rPr lang="en-US" sz="2800" b="1" dirty="0"/>
            </a:br>
            <a:br>
              <a:rPr lang="en-US" sz="2800" b="1" dirty="0"/>
            </a:br>
            <a:br>
              <a:rPr lang="en-US" sz="2800" b="1" dirty="0"/>
            </a:br>
            <a:r>
              <a:rPr lang="en-US" sz="2800" b="1" dirty="0"/>
              <a:t>TAGLINE -  READY TO REACH, IN FEW MINUTES </a:t>
            </a:r>
            <a:br>
              <a:rPr lang="en-US" sz="2800" b="1" dirty="0"/>
            </a:br>
            <a:endParaRPr lang="en-IN" sz="2800" b="1" dirty="0"/>
          </a:p>
        </p:txBody>
      </p:sp>
      <p:pic>
        <p:nvPicPr>
          <p:cNvPr id="5" name="Content Placeholder 4">
            <a:extLst>
              <a:ext uri="{FF2B5EF4-FFF2-40B4-BE49-F238E27FC236}">
                <a16:creationId xmlns:a16="http://schemas.microsoft.com/office/drawing/2014/main" id="{9DCA2C57-BFE2-4C08-8DAA-EBEE25C0F2C7}"/>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970384" y="4627984"/>
            <a:ext cx="6970291" cy="1620416"/>
          </a:xfrm>
        </p:spPr>
      </p:pic>
      <p:pic>
        <p:nvPicPr>
          <p:cNvPr id="7" name="Picture 6">
            <a:extLst>
              <a:ext uri="{FF2B5EF4-FFF2-40B4-BE49-F238E27FC236}">
                <a16:creationId xmlns:a16="http://schemas.microsoft.com/office/drawing/2014/main" id="{E9D860A4-72E7-452A-BA8D-1F524535323B}"/>
              </a:ext>
            </a:extLst>
          </p:cNvPr>
          <p:cNvPicPr>
            <a:picLocks noChangeAspect="1"/>
          </p:cNvPicPr>
          <p:nvPr/>
        </p:nvPicPr>
        <p:blipFill rotWithShape="1">
          <a:blip r:embed="rId3">
            <a:extLst>
              <a:ext uri="{28A0092B-C50C-407E-A947-70E740481C1C}">
                <a14:useLocalDpi xmlns:a14="http://schemas.microsoft.com/office/drawing/2010/main" val="0"/>
              </a:ext>
            </a:extLst>
          </a:blip>
          <a:srcRect l="22313" t="22762" r="32856" b="34738"/>
          <a:stretch/>
        </p:blipFill>
        <p:spPr>
          <a:xfrm>
            <a:off x="3178920" y="1561274"/>
            <a:ext cx="3918857" cy="2491274"/>
          </a:xfrm>
          <a:prstGeom prst="rect">
            <a:avLst/>
          </a:prstGeom>
        </p:spPr>
      </p:pic>
    </p:spTree>
    <p:extLst>
      <p:ext uri="{BB962C8B-B14F-4D97-AF65-F5344CB8AC3E}">
        <p14:creationId xmlns:p14="http://schemas.microsoft.com/office/powerpoint/2010/main" val="4029559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669D8-1DE7-4B01-8F3D-74EB71A4F9E8}"/>
              </a:ext>
            </a:extLst>
          </p:cNvPr>
          <p:cNvSpPr>
            <a:spLocks noGrp="1"/>
          </p:cNvSpPr>
          <p:nvPr>
            <p:ph type="title"/>
          </p:nvPr>
        </p:nvSpPr>
        <p:spPr>
          <a:xfrm>
            <a:off x="646111" y="452718"/>
            <a:ext cx="11250420" cy="6339968"/>
          </a:xfrm>
        </p:spPr>
        <p:txBody>
          <a:bodyPr/>
          <a:lstStyle/>
          <a:p>
            <a:pPr>
              <a:lnSpc>
                <a:spcPct val="107000"/>
              </a:lnSpc>
              <a:spcAft>
                <a:spcPts val="800"/>
              </a:spcAft>
            </a:pPr>
            <a:r>
              <a:rPr lang="en-IN" sz="2000" dirty="0">
                <a:effectLst/>
                <a:latin typeface="Calibri" panose="020F0502020204030204" pitchFamily="34" charset="0"/>
                <a:ea typeface="Calibri" panose="020F0502020204030204" pitchFamily="34" charset="0"/>
                <a:cs typeface="Calibri" panose="020F0502020204030204" pitchFamily="34" charset="0"/>
              </a:rPr>
              <a:t>ASSIGNMENT TAKEN </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r>
              <a:rPr lang="en-IN" sz="1800" dirty="0">
                <a:effectLst/>
                <a:latin typeface="Calibri" panose="020F0502020204030204" pitchFamily="34" charset="0"/>
                <a:ea typeface="Calibri" panose="020F0502020204030204" pitchFamily="34" charset="0"/>
                <a:cs typeface="Calibri" panose="020F0502020204030204" pitchFamily="34" charset="0"/>
              </a:rPr>
              <a:t>HUMAN RESOURCE MANAGEMENT FOR AIRDROP DELIVERY .</a:t>
            </a:r>
            <a:br>
              <a:rPr lang="en-IN" sz="1800" dirty="0">
                <a:effectLst/>
                <a:latin typeface="Calibri" panose="020F0502020204030204" pitchFamily="34" charset="0"/>
                <a:ea typeface="Calibri" panose="020F0502020204030204" pitchFamily="34" charset="0"/>
                <a:cs typeface="Calibri" panose="020F0502020204030204" pitchFamily="34" charset="0"/>
              </a:rPr>
            </a:br>
            <a:br>
              <a:rPr lang="en-IN" sz="1800" dirty="0">
                <a:effectLst/>
                <a:latin typeface="Calibri" panose="020F0502020204030204" pitchFamily="34" charset="0"/>
                <a:ea typeface="Calibri" panose="020F0502020204030204" pitchFamily="34" charset="0"/>
                <a:cs typeface="Calibri" panose="020F0502020204030204" pitchFamily="34" charset="0"/>
              </a:rPr>
            </a:br>
            <a:br>
              <a:rPr lang="en-IN" sz="1800" dirty="0">
                <a:effectLst/>
                <a:latin typeface="Calibri" panose="020F0502020204030204" pitchFamily="34" charset="0"/>
                <a:ea typeface="Calibri" panose="020F0502020204030204" pitchFamily="34" charset="0"/>
                <a:cs typeface="Times New Roman" panose="02020603050405020304" pitchFamily="18" charset="0"/>
              </a:rPr>
            </a:br>
            <a:r>
              <a:rPr lang="en-IN" sz="2000" dirty="0">
                <a:effectLst/>
                <a:latin typeface="Calibri" panose="020F0502020204030204" pitchFamily="34" charset="0"/>
                <a:ea typeface="Calibri" panose="020F0502020204030204" pitchFamily="34" charset="0"/>
                <a:cs typeface="Calibri" panose="020F0502020204030204" pitchFamily="34" charset="0"/>
              </a:rPr>
              <a:t>CASE UNDERSTANDING</a:t>
            </a:r>
            <a:br>
              <a:rPr lang="en-IN" sz="2000" dirty="0">
                <a:effectLst/>
                <a:latin typeface="Calibri" panose="020F0502020204030204" pitchFamily="34" charset="0"/>
                <a:ea typeface="Calibri" panose="020F0502020204030204" pitchFamily="34" charset="0"/>
                <a:cs typeface="Calibri" panose="020F0502020204030204" pitchFamily="34" charset="0"/>
              </a:rPr>
            </a:br>
            <a:br>
              <a:rPr lang="en-IN" sz="1800" dirty="0">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AIRDROP DELIVERY is a courier company that wants to expand their business and has ventured into Hyper Local Delivery Space, now they will be using drones, to deliver goods in the local areas,  As a rule, all flying objects in India, needs to take permission from m (DGCA) Director General of Civil Aviation. Your company has all necessary permissions.   and has also started trials with a few food delivery, pharma and internal local deliveries, the pilot testing was successful with positive feedbacks from the clients and company’s mission statement is also to provide ultimate benefits to the customers which is being met through this plan, thus company has decided to add a division that is entirely dedicated to delivery via drones . The company also has a certain amount of workforce dedicated to this division. What the company plans to do is achieve break even within the first year of its operations to consider whether venturing into this area is profitable or not, they also aim to establish their brand in the area of drone delivery in the market, in simple terms that  AIRDROP DELIVERY aims to be a market leader.</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1542661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B271D-9523-468A-9B31-9918297385B6}"/>
              </a:ext>
            </a:extLst>
          </p:cNvPr>
          <p:cNvSpPr>
            <a:spLocks noGrp="1"/>
          </p:cNvSpPr>
          <p:nvPr>
            <p:ph type="title"/>
          </p:nvPr>
        </p:nvSpPr>
        <p:spPr>
          <a:xfrm>
            <a:off x="646111" y="452717"/>
            <a:ext cx="11129122" cy="8131446"/>
          </a:xfrm>
        </p:spPr>
        <p:txBody>
          <a:bodyPr/>
          <a:lstStyle/>
          <a:p>
            <a:pPr>
              <a:lnSpc>
                <a:spcPct val="107000"/>
              </a:lnSpc>
              <a:spcAft>
                <a:spcPts val="800"/>
              </a:spcAft>
            </a:pPr>
            <a:r>
              <a:rPr lang="en-I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BCS SOLUTION SUMMARY </a:t>
            </a:r>
            <a:br>
              <a:rPr lang="en-I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vision of our courier company is to speed up deliveries and save time of all the peoples by  providing all their necessities as food ,pharma medicines and other internal local deliveries .as our tagline says ready to reach in few minutes ,we are working for deliver the parcel in 15 minutes to 5 km destination and it will be quite faster with compared to road deliveries facing traffics ., since the company has decided to venture into drone delivery system, it is important to come up with excellent manpower to support the new service, so we are basically focusing on quality people other than quantity ,we are hiring hr recruitments ,finance management team , marketing sales manager ,software development team ,drone pilots ,technicians and support staff. The recruitment for the above-mentioned Job Positions will be done through external Recruitment. External Recruitment is the suitable for these job positions because the company requires certified, highly skilled candidates who have prior experiences with drone technology</a:t>
            </a: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en-I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SOLUTION </a:t>
            </a:r>
            <a:br>
              <a:rPr lang="en-IN"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 per todays competitive  world we are trying to speed  up deliveries ,drone delivery is the biggest business opportunity and no other competitor is present now, we are being first and long lasting courier company .</a:t>
            </a:r>
            <a:r>
              <a:rPr lang="en-IN" sz="1800" dirty="0">
                <a:solidFill>
                  <a:schemeClr val="tx1"/>
                </a:solidFill>
                <a:effectLst/>
                <a:latin typeface="Roboto Condensed" panose="02000000000000000000" pitchFamily="2" charset="0"/>
                <a:ea typeface="Calibri" panose="020F0502020204030204" pitchFamily="34" charset="0"/>
                <a:cs typeface="Times New Roman" panose="02020603050405020304" pitchFamily="18" charset="0"/>
              </a:rPr>
              <a:t>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Swot analysis</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staff recruitment</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Training plan and development</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Shift schedule plan </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br>
              <a:rPr lang="en-IN" sz="1800" dirty="0">
                <a:effectLst/>
                <a:latin typeface="Calibri" panose="020F0502020204030204" pitchFamily="34" charset="0"/>
                <a:ea typeface="Calibri" panose="020F0502020204030204" pitchFamily="34" charset="0"/>
                <a:cs typeface="Times New Roman" panose="02020603050405020304" pitchFamily="18" charset="0"/>
              </a:rPr>
            </a:b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99405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493FC-E3A0-4580-868F-7A7C8C4EAD51}"/>
              </a:ext>
            </a:extLst>
          </p:cNvPr>
          <p:cNvSpPr>
            <a:spLocks noGrp="1"/>
          </p:cNvSpPr>
          <p:nvPr>
            <p:ph type="title"/>
          </p:nvPr>
        </p:nvSpPr>
        <p:spPr>
          <a:xfrm>
            <a:off x="646111" y="452717"/>
            <a:ext cx="10802550" cy="6265323"/>
          </a:xfrm>
        </p:spPr>
        <p:txBody>
          <a:bodyPr/>
          <a:lstStyle/>
          <a:p>
            <a:pPr>
              <a:lnSpc>
                <a:spcPct val="107000"/>
              </a:lnSpc>
              <a:spcAft>
                <a:spcPts val="800"/>
              </a:spcAft>
            </a:pPr>
            <a:r>
              <a:rPr lang="en-IN" sz="1800" b="1">
                <a:solidFill>
                  <a:schemeClr val="tx1"/>
                </a:solidFill>
                <a:effectLst/>
                <a:latin typeface="Calibri" panose="020F0502020204030204" pitchFamily="34" charset="0"/>
                <a:ea typeface="Calibri" panose="020F0502020204030204" pitchFamily="34" charset="0"/>
                <a:cs typeface="Calibri" panose="020F0502020204030204" pitchFamily="34" charset="0"/>
              </a:rPr>
              <a:t>STRENGTH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We are presenting new and unique idea  of the delivery is the biggest strength of us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Our local area and targeted audience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Fast and safe delivery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We are available as digital ,social websites and own application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Customer </a:t>
            </a:r>
            <a:r>
              <a:rPr lang="en-IN" sz="1800">
                <a:solidFill>
                  <a:schemeClr val="tx1"/>
                </a:solidFill>
                <a:effectLst/>
                <a:latin typeface="Calibri" panose="020F0502020204030204" pitchFamily="34" charset="0"/>
                <a:ea typeface="Calibri" panose="020F0502020204030204" pitchFamily="34" charset="0"/>
                <a:cs typeface="Calibri" panose="020F0502020204030204" pitchFamily="34" charset="0"/>
              </a:rPr>
              <a:t>service </a:t>
            </a:r>
            <a:br>
              <a:rPr lang="en-IN" sz="180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b="1">
                <a:solidFill>
                  <a:schemeClr val="tx1"/>
                </a:solidFill>
                <a:effectLst/>
                <a:latin typeface="Calibri" panose="020F0502020204030204" pitchFamily="34" charset="0"/>
                <a:ea typeface="Calibri" panose="020F0502020204030204" pitchFamily="34" charset="0"/>
                <a:cs typeface="Calibri" panose="020F0502020204030204" pitchFamily="34" charset="0"/>
              </a:rPr>
              <a:t>WEAKNESS</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 we are hiring the quality staff not quantity we are afraid of being lack of </a:t>
            </a:r>
            <a:r>
              <a:rPr lang="en-IN" sz="1800">
                <a:solidFill>
                  <a:schemeClr val="tx1"/>
                </a:solidFill>
                <a:effectLst/>
                <a:latin typeface="Calibri" panose="020F0502020204030204" pitchFamily="34" charset="0"/>
                <a:ea typeface="Calibri" panose="020F0502020204030204" pitchFamily="34" charset="0"/>
                <a:cs typeface="Calibri" panose="020F0502020204030204" pitchFamily="34" charset="0"/>
              </a:rPr>
              <a:t>manpower </a:t>
            </a:r>
            <a:br>
              <a:rPr lang="en-IN" sz="180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OPPORTUNITY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We have been able to conduct the market survey ,and we concluded the market base ,clients ,audience ,planning to  grab the attention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And being first to reach via drone delivery towards the customers by providing their needs ,</a:t>
            </a:r>
            <a:r>
              <a:rPr lang="en-IN" sz="1800">
                <a:solidFill>
                  <a:schemeClr val="tx1"/>
                </a:solidFill>
                <a:effectLst/>
                <a:latin typeface="Calibri" panose="020F0502020204030204" pitchFamily="34" charset="0"/>
                <a:ea typeface="Calibri" panose="020F0502020204030204" pitchFamily="34" charset="0"/>
                <a:cs typeface="Calibri" panose="020F0502020204030204" pitchFamily="34" charset="0"/>
              </a:rPr>
              <a:t>parcels </a:t>
            </a:r>
            <a:br>
              <a:rPr lang="en-IN" sz="180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THREAT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Being the first drone delivery courier company  ,we can face challenges to getting deliveries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Because some people can also think like it will not be easier and safe by airway delivery ,parcel can drop somewhere ,or if it is precious then the fear of getting damage .we have to gain trust of such customers .</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222794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A131-5CA5-466D-95D9-E021EB8BF92C}"/>
              </a:ext>
            </a:extLst>
          </p:cNvPr>
          <p:cNvSpPr>
            <a:spLocks noGrp="1"/>
          </p:cNvSpPr>
          <p:nvPr>
            <p:ph type="title"/>
          </p:nvPr>
        </p:nvSpPr>
        <p:spPr>
          <a:xfrm>
            <a:off x="646111" y="452717"/>
            <a:ext cx="10401334" cy="6302645"/>
          </a:xfrm>
        </p:spPr>
        <p:txBody>
          <a:bodyPr/>
          <a:lstStyle/>
          <a:p>
            <a:pPr marL="342900" lvl="0" indent="-342900">
              <a:lnSpc>
                <a:spcPct val="107000"/>
              </a:lnSpc>
              <a:buFont typeface="Wingdings" panose="05000000000000000000" pitchFamily="2" charset="2"/>
              <a:buChar char=""/>
            </a:pP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staff recruitment and </a:t>
            </a:r>
            <a:r>
              <a:rPr lang="en-IN" sz="180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trainig</a:t>
            </a: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plan development will be as shown in above solution .</a:t>
            </a: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shift schedule will be ,</a:t>
            </a: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18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grid shows working and non-working days for each team in one repeat cycle. Day 1 usually starts on a Monday but it can be any day of the week. At the end of the cycle, the entire sequence starts over. Colour coded blocks represent assigned shifts (working days) while underlines represent non-working days.</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least 2 days off after any 7 working days 3 days off after 7 consecutive night shifts 8-hr shifts</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pic>
        <p:nvPicPr>
          <p:cNvPr id="7" name="Picture 6">
            <a:extLst>
              <a:ext uri="{FF2B5EF4-FFF2-40B4-BE49-F238E27FC236}">
                <a16:creationId xmlns:a16="http://schemas.microsoft.com/office/drawing/2014/main" id="{CF9F3A82-9C08-48EF-890A-4A4FA892C8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486" y="1194319"/>
            <a:ext cx="7904389" cy="3498980"/>
          </a:xfrm>
          <a:prstGeom prst="rect">
            <a:avLst/>
          </a:prstGeom>
        </p:spPr>
      </p:pic>
    </p:spTree>
    <p:extLst>
      <p:ext uri="{BB962C8B-B14F-4D97-AF65-F5344CB8AC3E}">
        <p14:creationId xmlns:p14="http://schemas.microsoft.com/office/powerpoint/2010/main" val="1261898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0E218-30D5-49EB-B575-FD3A8BF67646}"/>
              </a:ext>
            </a:extLst>
          </p:cNvPr>
          <p:cNvSpPr>
            <a:spLocks noGrp="1"/>
          </p:cNvSpPr>
          <p:nvPr>
            <p:ph type="title"/>
          </p:nvPr>
        </p:nvSpPr>
        <p:spPr>
          <a:xfrm>
            <a:off x="646111" y="452718"/>
            <a:ext cx="9404723" cy="6060878"/>
          </a:xfrm>
        </p:spPr>
        <p:txBody>
          <a:bodyPr/>
          <a:lstStyle/>
          <a:p>
            <a:pPr>
              <a:lnSpc>
                <a:spcPct val="107000"/>
              </a:lnSpc>
              <a:spcAft>
                <a:spcPts val="800"/>
              </a:spcAft>
            </a:pPr>
            <a:r>
              <a:rPr lang="en-IN" sz="1800" dirty="0">
                <a:latin typeface="+mn-lt"/>
              </a:rPr>
              <a:t>BEST EMPLOYEE AWARD FOR 2021-2022</a:t>
            </a: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br>
              <a:rPr lang="en-IN" sz="1800" dirty="0">
                <a:latin typeface="+mn-lt"/>
              </a:rPr>
            </a:br>
            <a:r>
              <a:rPr lang="en-IN" sz="1800" dirty="0">
                <a:effectLst/>
                <a:latin typeface="Calibri" panose="020F0502020204030204" pitchFamily="34" charset="0"/>
                <a:ea typeface="Calibri" panose="020F0502020204030204" pitchFamily="34" charset="0"/>
                <a:cs typeface="Calibri" panose="020F0502020204030204" pitchFamily="34" charset="0"/>
              </a:rPr>
              <a:t>We are providing BEST EMPLOYEE AWARD through out the year  and they will get medals as well as bonus cash prizes ,the main motto of our organisation is to motivate all the staff and spread happiness in them .</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r>
              <a:rPr lang="en-IN" sz="1800" i="1" dirty="0">
                <a:effectLst/>
                <a:latin typeface="Calibri" panose="020F0502020204030204" pitchFamily="34" charset="0"/>
                <a:ea typeface="Calibri" panose="020F0502020204030204" pitchFamily="34" charset="0"/>
              </a:rPr>
              <a:t>Best employee award</a:t>
            </a:r>
            <a:endParaRPr lang="en-IN" sz="1800" dirty="0">
              <a:latin typeface="+mn-lt"/>
            </a:endParaRPr>
          </a:p>
        </p:txBody>
      </p:sp>
      <p:pic>
        <p:nvPicPr>
          <p:cNvPr id="4" name="Picture 3">
            <a:extLst>
              <a:ext uri="{FF2B5EF4-FFF2-40B4-BE49-F238E27FC236}">
                <a16:creationId xmlns:a16="http://schemas.microsoft.com/office/drawing/2014/main" id="{30D7869D-2430-425D-86C0-0E71D3672F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8472" y="344404"/>
            <a:ext cx="3250552" cy="4063190"/>
          </a:xfrm>
          <a:prstGeom prst="rect">
            <a:avLst/>
          </a:prstGeom>
        </p:spPr>
      </p:pic>
    </p:spTree>
    <p:extLst>
      <p:ext uri="{BB962C8B-B14F-4D97-AF65-F5344CB8AC3E}">
        <p14:creationId xmlns:p14="http://schemas.microsoft.com/office/powerpoint/2010/main" val="2634227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4CC2E-9A2D-403A-9D34-D96C7DF0DA5D}"/>
              </a:ext>
            </a:extLst>
          </p:cNvPr>
          <p:cNvSpPr>
            <a:spLocks noGrp="1"/>
          </p:cNvSpPr>
          <p:nvPr>
            <p:ph type="title"/>
          </p:nvPr>
        </p:nvSpPr>
        <p:spPr>
          <a:xfrm>
            <a:off x="646111" y="452718"/>
            <a:ext cx="11007824" cy="5976074"/>
          </a:xfrm>
        </p:spPr>
        <p:txBody>
          <a:bodyPr/>
          <a:lstStyle/>
          <a:p>
            <a:pPr fontAlgn="base">
              <a:lnSpc>
                <a:spcPct val="107000"/>
              </a:lnSpc>
              <a:spcAft>
                <a:spcPts val="750"/>
              </a:spcAft>
            </a:pPr>
            <a:r>
              <a:rPr lang="en-IN" sz="1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Drone Business &amp; Goals for this Division are:</a:t>
            </a:r>
            <a:br>
              <a:rPr lang="en-IN" sz="1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 achieve Break-Even within first year of operations.</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Brand Establishment.</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Innovation in processes and product to become Market leader.</a:t>
            </a:r>
            <a:br>
              <a:rPr lang="en-I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lang="en-I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b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CONCLUSION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br>
              <a:rPr lang="en-IN"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lang="en-IN"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Airdrop delivery organisation  having hr recruitment and training development plan are the important factors of growing our business and achieving our vision and making successful our mission , we are implementing new business opportunity in the market is the advantage of being  the marketing leader .we are achieving the goals in coming year that is  breakeven within year ,brand establishment ,occupying the market .</a:t>
            </a:r>
            <a:br>
              <a:rPr lang="en-IN" sz="1800" dirty="0">
                <a:effectLst/>
                <a:latin typeface="Calibri" panose="020F0502020204030204" pitchFamily="34" charset="0"/>
                <a:ea typeface="Calibri" panose="020F0502020204030204" pitchFamily="34" charset="0"/>
                <a:cs typeface="Times New Roman" panose="02020603050405020304" pitchFamily="18" charset="0"/>
              </a:rPr>
            </a:br>
            <a:endParaRPr lang="en-IN" dirty="0"/>
          </a:p>
        </p:txBody>
      </p:sp>
    </p:spTree>
    <p:extLst>
      <p:ext uri="{BB962C8B-B14F-4D97-AF65-F5344CB8AC3E}">
        <p14:creationId xmlns:p14="http://schemas.microsoft.com/office/powerpoint/2010/main" val="2551699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B60D0-F954-4702-A724-7E087724C0A0}"/>
              </a:ext>
            </a:extLst>
          </p:cNvPr>
          <p:cNvSpPr>
            <a:spLocks noGrp="1"/>
          </p:cNvSpPr>
          <p:nvPr>
            <p:ph type="title"/>
          </p:nvPr>
        </p:nvSpPr>
        <p:spPr/>
        <p:txBody>
          <a:bodyPr/>
          <a:lstStyle/>
          <a:p>
            <a:r>
              <a:rPr lang="en-IN" sz="6000" dirty="0">
                <a:latin typeface="Algerian" panose="04020705040A02060702" pitchFamily="82" charset="0"/>
              </a:rPr>
              <a:t>               </a:t>
            </a:r>
          </a:p>
        </p:txBody>
      </p:sp>
      <p:pic>
        <p:nvPicPr>
          <p:cNvPr id="8" name="Picture 7">
            <a:extLst>
              <a:ext uri="{FF2B5EF4-FFF2-40B4-BE49-F238E27FC236}">
                <a16:creationId xmlns:a16="http://schemas.microsoft.com/office/drawing/2014/main" id="{B4C9EBEE-A0FA-434E-9D9E-3CF1138BDB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9265" y="225224"/>
            <a:ext cx="6997959" cy="6407552"/>
          </a:xfrm>
          <a:prstGeom prst="rect">
            <a:avLst/>
          </a:prstGeom>
        </p:spPr>
      </p:pic>
      <p:sp>
        <p:nvSpPr>
          <p:cNvPr id="10" name="TextBox 9">
            <a:extLst>
              <a:ext uri="{FF2B5EF4-FFF2-40B4-BE49-F238E27FC236}">
                <a16:creationId xmlns:a16="http://schemas.microsoft.com/office/drawing/2014/main" id="{A74D19FC-1D7F-47E0-8152-8A633452C591}"/>
              </a:ext>
            </a:extLst>
          </p:cNvPr>
          <p:cNvSpPr txBox="1"/>
          <p:nvPr/>
        </p:nvSpPr>
        <p:spPr>
          <a:xfrm>
            <a:off x="4670720" y="5986445"/>
            <a:ext cx="10760228" cy="646331"/>
          </a:xfrm>
          <a:prstGeom prst="rect">
            <a:avLst/>
          </a:prstGeom>
          <a:noFill/>
        </p:spPr>
        <p:txBody>
          <a:bodyPr wrap="square">
            <a:spAutoFit/>
          </a:bodyPr>
          <a:lstStyle/>
          <a:p>
            <a:r>
              <a:rPr lang="en-IN" sz="3600" dirty="0">
                <a:solidFill>
                  <a:schemeClr val="accent1">
                    <a:lumMod val="50000"/>
                  </a:schemeClr>
                </a:solidFill>
                <a:latin typeface="Algerian" panose="04020705040A02060702" pitchFamily="82" charset="0"/>
              </a:rPr>
              <a:t>THANK YOU</a:t>
            </a:r>
          </a:p>
        </p:txBody>
      </p:sp>
    </p:spTree>
    <p:extLst>
      <p:ext uri="{BB962C8B-B14F-4D97-AF65-F5344CB8AC3E}">
        <p14:creationId xmlns:p14="http://schemas.microsoft.com/office/powerpoint/2010/main" val="35363654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47</TotalTime>
  <Words>984</Words>
  <Application>Microsoft Office PowerPoint</Application>
  <PresentationFormat>Widescreen</PresentationFormat>
  <Paragraphs>13</Paragraphs>
  <Slides>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Algerian</vt:lpstr>
      <vt:lpstr>Arial</vt:lpstr>
      <vt:lpstr>Arial Black</vt:lpstr>
      <vt:lpstr>Arial Rounded MT Bold</vt:lpstr>
      <vt:lpstr>Calibri</vt:lpstr>
      <vt:lpstr>Century Gothic</vt:lpstr>
      <vt:lpstr>Roboto Condensed</vt:lpstr>
      <vt:lpstr>Wingdings</vt:lpstr>
      <vt:lpstr>Wingdings 3</vt:lpstr>
      <vt:lpstr>Ion</vt:lpstr>
      <vt:lpstr> </vt:lpstr>
      <vt:lpstr>BRAND     –       AIRDROP DELIVERY  LOGO       -        TAGLINE -  READY TO REACH, IN FEW MINUTES  </vt:lpstr>
      <vt:lpstr>ASSIGNMENT TAKEN  HUMAN RESOURCE MANAGEMENT FOR AIRDROP DELIVERY .   CASE UNDERSTANDING  AIRDROP DELIVERY is a courier company that wants to expand their business and has ventured into Hyper Local Delivery Space, now they will be using drones, to deliver goods in the local areas,  As a rule, all flying objects in India, needs to take permission from m (DGCA) Director General of Civil Aviation. Your company has all necessary permissions.   and has also started trials with a few food delivery, pharma and internal local deliveries, the pilot testing was successful with positive feedbacks from the clients and company’s mission statement is also to provide ultimate benefits to the customers which is being met through this plan, thus company has decided to add a division that is entirely dedicated to delivery via drones . The company also has a certain amount of workforce dedicated to this division. What the company plans to do is achieve break even within the first year of its operations to consider whether venturing into this area is profitable or not, they also aim to establish their brand in the area of drone delivery in the market, in simple terms that  AIRDROP DELIVERY aims to be a market leader. </vt:lpstr>
      <vt:lpstr> BCS SOLUTION SUMMARY   The vision of our courier company is to speed up deliveries and save time of all the peoples by  providing all their necessities as food ,pharma medicines and other internal local deliveries .as our tagline says ready to reach in few minutes ,we are working for deliver the parcel in 15 minutes to 5 km destination and it will be quite faster with compared to road deliveries facing traffics ., since the company has decided to venture into drone delivery system, it is important to come up with excellent manpower to support the new service, so we are basically focusing on quality people other than quantity ,we are hiring hr recruitments ,finance management team , marketing sales manager ,software development team ,drone pilots ,technicians and support staff. The recruitment for the above-mentioned Job Positions will be done through external Recruitment. External Recruitment is the suitable for these job positions because the company requires certified, highly skilled candidates who have prior experiences with drone technology  SOLUTION   As per todays competitive  world we are trying to speed  up deliveries ,drone delivery is the biggest business opportunity and no other competitor is present now, we are being first and long lasting courier company .  Swot analysis The staff recruitment Training plan and development Shift schedule plan    </vt:lpstr>
      <vt:lpstr>STRENGTH  We are presenting new and unique idea  of the delivery is the biggest strength of us  Our local area and targeted audience  Fast and safe delivery  We are available as digital ,social websites and own application  Customer service   WEAKNESS As we are hiring the quality staff not quantity we are afraid of being lack of manpower   OPPORTUNITY  We have been able to conduct the market survey ,and we concluded the market base ,clients ,audience ,planning to  grab the attention  And being first to reach via drone delivery towards the customers by providing their needs ,parcels   THREAT  Being the first drone delivery courier company  ,we can face challenges to getting deliveries  Because some people can also think like it will not be easier and safe by airway delivery ,parcel can drop somewhere ,or if it is precious then the fear of getting damage .we have to gain trust of such customers . </vt:lpstr>
      <vt:lpstr>The staff recruitment and trainig plan development will be as shown in above solution . The shift schedule will be ,              The  grid shows working and non-working days for each team in one repeat cycle. Day 1 usually starts on a Monday but it can be any day of the week. At the end of the cycle, the entire sequence starts over. Colour coded blocks represent assigned shifts (working days) while underlines represent non-working days. At least 2 days off after any 7 working days 3 days off after 7 consecutive night shifts 8-hr shifts  </vt:lpstr>
      <vt:lpstr>BEST EMPLOYEE AWARD FOR 2021-2022              We are providing BEST EMPLOYEE AWARD through out the year  and they will get medals as well as bonus cash prizes ,the main motto of our organisation is to motivate all the staff and spread happiness in them . Best employee award</vt:lpstr>
      <vt:lpstr> Drone Business &amp; Goals for this Division are:  To achieve Break-Even within first year of operations. Brand Establishment. Innovation in processes and product to become Market leader.     CONCLUSION    Airdrop delivery organisation  having hr recruitment and training development plan are the important factors of growing our business and achieving our vision and making successful our mission , we are implementing new business opportunity in the market is the advantage of being  the marketing leader .we are achieving the goals in coming year that is  breakeven within year ,brand establishment ,occupying the market .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Satyam Dhangar</dc:creator>
  <cp:lastModifiedBy>Satyam Dhangar</cp:lastModifiedBy>
  <cp:revision>9</cp:revision>
  <dcterms:created xsi:type="dcterms:W3CDTF">2022-02-10T06:03:41Z</dcterms:created>
  <dcterms:modified xsi:type="dcterms:W3CDTF">2022-02-10T08:36:21Z</dcterms:modified>
</cp:coreProperties>
</file>